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Proxima Nova"/>
      <p:regular r:id="rId29"/>
      <p:bold r:id="rId30"/>
      <p:italic r:id="rId31"/>
      <p:boldItalic r:id="rId32"/>
    </p:embeddedFont>
    <p:embeddedFont>
      <p:font typeface="Alfa Slab One"/>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italic.fntdata"/><Relationship Id="rId30" Type="http://schemas.openxmlformats.org/officeDocument/2006/relationships/font" Target="fonts/ProximaNova-bold.fntdata"/><Relationship Id="rId11" Type="http://schemas.openxmlformats.org/officeDocument/2006/relationships/slide" Target="slides/slide6.xml"/><Relationship Id="rId33" Type="http://schemas.openxmlformats.org/officeDocument/2006/relationships/font" Target="fonts/AlfaSlabOne-regular.fntdata"/><Relationship Id="rId10" Type="http://schemas.openxmlformats.org/officeDocument/2006/relationships/slide" Target="slides/slide5.xml"/><Relationship Id="rId32" Type="http://schemas.openxmlformats.org/officeDocument/2006/relationships/font" Target="fonts/ProximaNova-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9ceff5f50f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9ceff5f50f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9ceff5f50f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9ceff5f50f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9ceff5f50f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9ceff5f50f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9ce5a6e77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9ce5a6e77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9ceff5f50f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9ceff5f50f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9ceff5f50f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9ceff5f50f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9ceff5f50f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9ceff5f50f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9ceff5f50f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9ceff5f50f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9ceff5f50f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9ceff5f50f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9ceff5f50f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9ceff5f50f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9cf16ca88d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9cf16ca88d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9ceff5f50f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9ceff5f50f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61d491f080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61d491f080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9ceff5f50f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9ceff5f50f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9ceff5f50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9ceff5f50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9ceff5f5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9ceff5f5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9ceff5f50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9ceff5f50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9ceff5f50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9ceff5f50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9ceff5f50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9ceff5f50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9ceff5f50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9ceff5f50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9ceff5f50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9ceff5f50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9ceff5f50f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9ceff5f50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2449500" y="3589363"/>
            <a:ext cx="587400" cy="0"/>
          </a:xfrm>
          <a:prstGeom prst="straightConnector1">
            <a:avLst/>
          </a:prstGeom>
          <a:noFill/>
          <a:ln cap="flat" cmpd="sng" w="76200">
            <a:solidFill>
              <a:srgbClr val="1F6EAF"/>
            </a:solidFill>
            <a:prstDash val="solid"/>
            <a:round/>
            <a:headEnd len="sm" w="sm" type="none"/>
            <a:tailEnd len="sm" w="sm" type="none"/>
          </a:ln>
        </p:spPr>
      </p:cxnSp>
      <p:sp>
        <p:nvSpPr>
          <p:cNvPr id="11" name="Google Shape;11;p2"/>
          <p:cNvSpPr txBox="1"/>
          <p:nvPr>
            <p:ph type="ctrTitle"/>
          </p:nvPr>
        </p:nvSpPr>
        <p:spPr>
          <a:xfrm>
            <a:off x="0" y="1281775"/>
            <a:ext cx="5599800" cy="1957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12" name="Google Shape;12;p2"/>
          <p:cNvSpPr txBox="1"/>
          <p:nvPr>
            <p:ph idx="1" type="subTitle"/>
          </p:nvPr>
        </p:nvSpPr>
        <p:spPr>
          <a:xfrm>
            <a:off x="0" y="3927825"/>
            <a:ext cx="5599800" cy="733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rgbClr val="C5D332"/>
              </a:buClr>
              <a:buSzPts val="2400"/>
              <a:buNone/>
              <a:defRPr sz="2400">
                <a:solidFill>
                  <a:srgbClr val="C5D332"/>
                </a:solidFill>
              </a:defRPr>
            </a:lvl1pPr>
            <a:lvl2pPr lvl="1" rtl="0" algn="ctr">
              <a:lnSpc>
                <a:spcPct val="100000"/>
              </a:lnSpc>
              <a:spcBef>
                <a:spcPts val="0"/>
              </a:spcBef>
              <a:spcAft>
                <a:spcPts val="0"/>
              </a:spcAft>
              <a:buClr>
                <a:srgbClr val="FF00FF"/>
              </a:buClr>
              <a:buSzPts val="2400"/>
              <a:buNone/>
              <a:defRPr sz="2400">
                <a:solidFill>
                  <a:srgbClr val="FF00FF"/>
                </a:solidFill>
              </a:defRPr>
            </a:lvl2pPr>
            <a:lvl3pPr lvl="2" rtl="0" algn="ctr">
              <a:lnSpc>
                <a:spcPct val="100000"/>
              </a:lnSpc>
              <a:spcBef>
                <a:spcPts val="0"/>
              </a:spcBef>
              <a:spcAft>
                <a:spcPts val="0"/>
              </a:spcAft>
              <a:buClr>
                <a:srgbClr val="FF00FF"/>
              </a:buClr>
              <a:buSzPts val="2400"/>
              <a:buNone/>
              <a:defRPr sz="2400">
                <a:solidFill>
                  <a:srgbClr val="FF00FF"/>
                </a:solidFill>
              </a:defRPr>
            </a:lvl3pPr>
            <a:lvl4pPr lvl="3" rtl="0" algn="ctr">
              <a:lnSpc>
                <a:spcPct val="100000"/>
              </a:lnSpc>
              <a:spcBef>
                <a:spcPts val="0"/>
              </a:spcBef>
              <a:spcAft>
                <a:spcPts val="0"/>
              </a:spcAft>
              <a:buClr>
                <a:srgbClr val="FF00FF"/>
              </a:buClr>
              <a:buSzPts val="2400"/>
              <a:buNone/>
              <a:defRPr sz="2400">
                <a:solidFill>
                  <a:srgbClr val="FF00FF"/>
                </a:solidFill>
              </a:defRPr>
            </a:lvl4pPr>
            <a:lvl5pPr lvl="4" rtl="0" algn="ctr">
              <a:lnSpc>
                <a:spcPct val="100000"/>
              </a:lnSpc>
              <a:spcBef>
                <a:spcPts val="0"/>
              </a:spcBef>
              <a:spcAft>
                <a:spcPts val="0"/>
              </a:spcAft>
              <a:buClr>
                <a:srgbClr val="FF00FF"/>
              </a:buClr>
              <a:buSzPts val="2400"/>
              <a:buNone/>
              <a:defRPr sz="2400">
                <a:solidFill>
                  <a:srgbClr val="FF00FF"/>
                </a:solidFill>
              </a:defRPr>
            </a:lvl5pPr>
            <a:lvl6pPr lvl="5" rtl="0" algn="ctr">
              <a:lnSpc>
                <a:spcPct val="100000"/>
              </a:lnSpc>
              <a:spcBef>
                <a:spcPts val="0"/>
              </a:spcBef>
              <a:spcAft>
                <a:spcPts val="0"/>
              </a:spcAft>
              <a:buClr>
                <a:srgbClr val="FF00FF"/>
              </a:buClr>
              <a:buSzPts val="2400"/>
              <a:buNone/>
              <a:defRPr sz="2400">
                <a:solidFill>
                  <a:srgbClr val="FF00FF"/>
                </a:solidFill>
              </a:defRPr>
            </a:lvl6pPr>
            <a:lvl7pPr lvl="6" rtl="0" algn="ctr">
              <a:lnSpc>
                <a:spcPct val="100000"/>
              </a:lnSpc>
              <a:spcBef>
                <a:spcPts val="0"/>
              </a:spcBef>
              <a:spcAft>
                <a:spcPts val="0"/>
              </a:spcAft>
              <a:buClr>
                <a:srgbClr val="FF00FF"/>
              </a:buClr>
              <a:buSzPts val="2400"/>
              <a:buNone/>
              <a:defRPr sz="2400">
                <a:solidFill>
                  <a:srgbClr val="FF00FF"/>
                </a:solidFill>
              </a:defRPr>
            </a:lvl7pPr>
            <a:lvl8pPr lvl="7" rtl="0" algn="ctr">
              <a:lnSpc>
                <a:spcPct val="100000"/>
              </a:lnSpc>
              <a:spcBef>
                <a:spcPts val="0"/>
              </a:spcBef>
              <a:spcAft>
                <a:spcPts val="0"/>
              </a:spcAft>
              <a:buClr>
                <a:srgbClr val="FF00FF"/>
              </a:buClr>
              <a:buSzPts val="2400"/>
              <a:buNone/>
              <a:defRPr sz="2400">
                <a:solidFill>
                  <a:srgbClr val="FF00FF"/>
                </a:solidFill>
              </a:defRPr>
            </a:lvl8pPr>
            <a:lvl9pPr lvl="8" rtl="0" algn="ctr">
              <a:lnSpc>
                <a:spcPct val="100000"/>
              </a:lnSpc>
              <a:spcBef>
                <a:spcPts val="0"/>
              </a:spcBef>
              <a:spcAft>
                <a:spcPts val="0"/>
              </a:spcAft>
              <a:buClr>
                <a:srgbClr val="FF00FF"/>
              </a:buClr>
              <a:buSzPts val="2400"/>
              <a:buNone/>
              <a:defRPr sz="2400">
                <a:solidFill>
                  <a:srgbClr val="FF00FF"/>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p:cNvPicPr preferRelativeResize="0"/>
          <p:nvPr/>
        </p:nvPicPr>
        <p:blipFill rotWithShape="1">
          <a:blip r:embed="rId2">
            <a:alphaModFix/>
          </a:blip>
          <a:srcRect b="0" l="74301" r="0" t="41656"/>
          <a:stretch/>
        </p:blipFill>
        <p:spPr>
          <a:xfrm>
            <a:off x="5116315" y="0"/>
            <a:ext cx="4027685"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3" name="Google Shape;53;p11"/>
          <p:cNvPicPr preferRelativeResize="0"/>
          <p:nvPr/>
        </p:nvPicPr>
        <p:blipFill rotWithShape="1">
          <a:blip r:embed="rId2">
            <a:alphaModFix/>
          </a:blip>
          <a:srcRect b="0" l="76346" r="0" t="41069"/>
          <a:stretch/>
        </p:blipFill>
        <p:spPr>
          <a:xfrm>
            <a:off x="7870348" y="0"/>
            <a:ext cx="1273651" cy="17848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1F6EAF"/>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2" name="Google Shape;22;p4"/>
          <p:cNvPicPr preferRelativeResize="0"/>
          <p:nvPr/>
        </p:nvPicPr>
        <p:blipFill rotWithShape="1">
          <a:blip r:embed="rId2">
            <a:alphaModFix/>
          </a:blip>
          <a:srcRect b="0" l="76346" r="0" t="41069"/>
          <a:stretch/>
        </p:blipFill>
        <p:spPr>
          <a:xfrm>
            <a:off x="7870348" y="0"/>
            <a:ext cx="1273651" cy="17848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8" name="Google Shape;28;p5"/>
          <p:cNvPicPr preferRelativeResize="0"/>
          <p:nvPr/>
        </p:nvPicPr>
        <p:blipFill rotWithShape="1">
          <a:blip r:embed="rId2">
            <a:alphaModFix/>
          </a:blip>
          <a:srcRect b="0" l="76346" r="0" t="41069"/>
          <a:stretch/>
        </p:blipFill>
        <p:spPr>
          <a:xfrm>
            <a:off x="7870348" y="0"/>
            <a:ext cx="1273651" cy="17848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2" name="Shape 32"/>
        <p:cNvGrpSpPr/>
        <p:nvPr/>
      </p:nvGrpSpPr>
      <p:grpSpPr>
        <a:xfrm>
          <a:off x="0" y="0"/>
          <a:ext cx="0" cy="0"/>
          <a:chOff x="0" y="0"/>
          <a:chExt cx="0" cy="0"/>
        </a:xfrm>
      </p:grpSpPr>
      <p:sp>
        <p:nvSpPr>
          <p:cNvPr id="33" name="Google Shape;33;p7"/>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8"/>
          <p:cNvSpPr/>
          <p:nvPr/>
        </p:nvSpPr>
        <p:spPr>
          <a:xfrm>
            <a:off x="4572000" y="100"/>
            <a:ext cx="4572000" cy="5143500"/>
          </a:xfrm>
          <a:prstGeom prst="rect">
            <a:avLst/>
          </a:prstGeom>
          <a:solidFill>
            <a:srgbClr val="1F6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 name="Google Shape;37;p8"/>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8" name="Google Shape;38;p8"/>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39" name="Google Shape;39;p8"/>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0" name="Google Shape;40;p8"/>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9"/>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5" name="Google Shape;45;p9"/>
          <p:cNvPicPr preferRelativeResize="0"/>
          <p:nvPr/>
        </p:nvPicPr>
        <p:blipFill rotWithShape="1">
          <a:blip r:embed="rId2">
            <a:alphaModFix/>
          </a:blip>
          <a:srcRect b="0" l="76346" r="0" t="41069"/>
          <a:stretch/>
        </p:blipFill>
        <p:spPr>
          <a:xfrm>
            <a:off x="7870348" y="0"/>
            <a:ext cx="1273651" cy="17848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0"/>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rgbClr val="1F6EAF"/>
              </a:buClr>
              <a:buSzPts val="11000"/>
              <a:buNone/>
              <a:defRPr sz="11000">
                <a:solidFill>
                  <a:srgbClr val="1F6EAF"/>
                </a:solidFill>
              </a:defRPr>
            </a:lvl1pPr>
            <a:lvl2pPr lvl="1" rtl="0" algn="ctr">
              <a:spcBef>
                <a:spcPts val="0"/>
              </a:spcBef>
              <a:spcAft>
                <a:spcPts val="0"/>
              </a:spcAft>
              <a:buClr>
                <a:schemeClr val="dk1"/>
              </a:buClr>
              <a:buSzPts val="11000"/>
              <a:buNone/>
              <a:defRPr sz="11000">
                <a:solidFill>
                  <a:schemeClr val="dk1"/>
                </a:solidFill>
              </a:defRPr>
            </a:lvl2pPr>
            <a:lvl3pPr lvl="2" rtl="0" algn="ctr">
              <a:spcBef>
                <a:spcPts val="0"/>
              </a:spcBef>
              <a:spcAft>
                <a:spcPts val="0"/>
              </a:spcAft>
              <a:buClr>
                <a:schemeClr val="dk1"/>
              </a:buClr>
              <a:buSzPts val="11000"/>
              <a:buNone/>
              <a:defRPr sz="11000">
                <a:solidFill>
                  <a:schemeClr val="dk1"/>
                </a:solidFill>
              </a:defRPr>
            </a:lvl3pPr>
            <a:lvl4pPr lvl="3" rtl="0" algn="ctr">
              <a:spcBef>
                <a:spcPts val="0"/>
              </a:spcBef>
              <a:spcAft>
                <a:spcPts val="0"/>
              </a:spcAft>
              <a:buClr>
                <a:schemeClr val="dk1"/>
              </a:buClr>
              <a:buSzPts val="11000"/>
              <a:buNone/>
              <a:defRPr sz="11000">
                <a:solidFill>
                  <a:schemeClr val="dk1"/>
                </a:solidFill>
              </a:defRPr>
            </a:lvl4pPr>
            <a:lvl5pPr lvl="4" rtl="0" algn="ctr">
              <a:spcBef>
                <a:spcPts val="0"/>
              </a:spcBef>
              <a:spcAft>
                <a:spcPts val="0"/>
              </a:spcAft>
              <a:buClr>
                <a:schemeClr val="dk1"/>
              </a:buClr>
              <a:buSzPts val="11000"/>
              <a:buNone/>
              <a:defRPr sz="11000">
                <a:solidFill>
                  <a:schemeClr val="dk1"/>
                </a:solidFill>
              </a:defRPr>
            </a:lvl5pPr>
            <a:lvl6pPr lvl="5" rtl="0" algn="ctr">
              <a:spcBef>
                <a:spcPts val="0"/>
              </a:spcBef>
              <a:spcAft>
                <a:spcPts val="0"/>
              </a:spcAft>
              <a:buClr>
                <a:schemeClr val="dk1"/>
              </a:buClr>
              <a:buSzPts val="11000"/>
              <a:buNone/>
              <a:defRPr sz="11000">
                <a:solidFill>
                  <a:schemeClr val="dk1"/>
                </a:solidFill>
              </a:defRPr>
            </a:lvl6pPr>
            <a:lvl7pPr lvl="6" rtl="0" algn="ctr">
              <a:spcBef>
                <a:spcPts val="0"/>
              </a:spcBef>
              <a:spcAft>
                <a:spcPts val="0"/>
              </a:spcAft>
              <a:buClr>
                <a:schemeClr val="dk1"/>
              </a:buClr>
              <a:buSzPts val="11000"/>
              <a:buNone/>
              <a:defRPr sz="11000">
                <a:solidFill>
                  <a:schemeClr val="dk1"/>
                </a:solidFill>
              </a:defRPr>
            </a:lvl7pPr>
            <a:lvl8pPr lvl="7" rtl="0" algn="ctr">
              <a:spcBef>
                <a:spcPts val="0"/>
              </a:spcBef>
              <a:spcAft>
                <a:spcPts val="0"/>
              </a:spcAft>
              <a:buClr>
                <a:schemeClr val="dk1"/>
              </a:buClr>
              <a:buSzPts val="11000"/>
              <a:buNone/>
              <a:defRPr sz="11000">
                <a:solidFill>
                  <a:schemeClr val="dk1"/>
                </a:solidFill>
              </a:defRPr>
            </a:lvl8pPr>
            <a:lvl9pPr lvl="8" rtl="0"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0"/>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9" name="Google Shape;49;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0" name="Google Shape;50;p10"/>
          <p:cNvPicPr preferRelativeResize="0"/>
          <p:nvPr/>
        </p:nvPicPr>
        <p:blipFill rotWithShape="1">
          <a:blip r:embed="rId2">
            <a:alphaModFix/>
          </a:blip>
          <a:srcRect b="0" l="76346" r="0" t="41069"/>
          <a:stretch/>
        </p:blipFill>
        <p:spPr>
          <a:xfrm>
            <a:off x="7870348" y="0"/>
            <a:ext cx="1273651" cy="17848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SzPts val="1800"/>
              <a:buFont typeface="Proxima Nova"/>
              <a:buChar char="●"/>
              <a:defRPr sz="1800">
                <a:latin typeface="Proxima Nova"/>
                <a:ea typeface="Proxima Nova"/>
                <a:cs typeface="Proxima Nova"/>
                <a:sym typeface="Proxima Nova"/>
              </a:defRPr>
            </a:lvl1pPr>
            <a:lvl2pPr indent="-317500" lvl="1" marL="914400" rtl="0">
              <a:lnSpc>
                <a:spcPct val="115000"/>
              </a:lnSpc>
              <a:spcBef>
                <a:spcPts val="0"/>
              </a:spcBef>
              <a:spcAft>
                <a:spcPts val="0"/>
              </a:spcAft>
              <a:buSzPts val="1400"/>
              <a:buFont typeface="Proxima Nova"/>
              <a:buChar char="○"/>
              <a:defRPr>
                <a:latin typeface="Proxima Nova"/>
                <a:ea typeface="Proxima Nova"/>
                <a:cs typeface="Proxima Nova"/>
                <a:sym typeface="Proxima Nova"/>
              </a:defRPr>
            </a:lvl2pPr>
            <a:lvl3pPr indent="-317500" lvl="2" marL="1371600" rtl="0">
              <a:lnSpc>
                <a:spcPct val="115000"/>
              </a:lnSpc>
              <a:spcBef>
                <a:spcPts val="0"/>
              </a:spcBef>
              <a:spcAft>
                <a:spcPts val="0"/>
              </a:spcAft>
              <a:buSzPts val="1400"/>
              <a:buFont typeface="Proxima Nova"/>
              <a:buChar char="■"/>
              <a:defRPr>
                <a:latin typeface="Proxima Nova"/>
                <a:ea typeface="Proxima Nova"/>
                <a:cs typeface="Proxima Nova"/>
                <a:sym typeface="Proxima Nova"/>
              </a:defRPr>
            </a:lvl3pPr>
            <a:lvl4pPr indent="-317500" lvl="3" marL="1828800" rtl="0">
              <a:lnSpc>
                <a:spcPct val="115000"/>
              </a:lnSpc>
              <a:spcBef>
                <a:spcPts val="0"/>
              </a:spcBef>
              <a:spcAft>
                <a:spcPts val="0"/>
              </a:spcAft>
              <a:buSzPts val="1400"/>
              <a:buFont typeface="Proxima Nova"/>
              <a:buChar char="●"/>
              <a:defRPr>
                <a:latin typeface="Proxima Nova"/>
                <a:ea typeface="Proxima Nova"/>
                <a:cs typeface="Proxima Nova"/>
                <a:sym typeface="Proxima Nova"/>
              </a:defRPr>
            </a:lvl4pPr>
            <a:lvl5pPr indent="-317500" lvl="4" marL="2286000" rtl="0">
              <a:lnSpc>
                <a:spcPct val="115000"/>
              </a:lnSpc>
              <a:spcBef>
                <a:spcPts val="0"/>
              </a:spcBef>
              <a:spcAft>
                <a:spcPts val="0"/>
              </a:spcAft>
              <a:buSzPts val="1400"/>
              <a:buFont typeface="Proxima Nova"/>
              <a:buChar char="○"/>
              <a:defRPr>
                <a:latin typeface="Proxima Nova"/>
                <a:ea typeface="Proxima Nova"/>
                <a:cs typeface="Proxima Nova"/>
                <a:sym typeface="Proxima Nova"/>
              </a:defRPr>
            </a:lvl5pPr>
            <a:lvl6pPr indent="-317500" lvl="5" marL="2743200" rtl="0">
              <a:lnSpc>
                <a:spcPct val="115000"/>
              </a:lnSpc>
              <a:spcBef>
                <a:spcPts val="0"/>
              </a:spcBef>
              <a:spcAft>
                <a:spcPts val="0"/>
              </a:spcAft>
              <a:buSzPts val="1400"/>
              <a:buFont typeface="Proxima Nova"/>
              <a:buChar char="■"/>
              <a:defRPr>
                <a:latin typeface="Proxima Nova"/>
                <a:ea typeface="Proxima Nova"/>
                <a:cs typeface="Proxima Nova"/>
                <a:sym typeface="Proxima Nova"/>
              </a:defRPr>
            </a:lvl6pPr>
            <a:lvl7pPr indent="-317500" lvl="6" marL="3200400" rtl="0">
              <a:lnSpc>
                <a:spcPct val="115000"/>
              </a:lnSpc>
              <a:spcBef>
                <a:spcPts val="0"/>
              </a:spcBef>
              <a:spcAft>
                <a:spcPts val="0"/>
              </a:spcAft>
              <a:buSzPts val="1400"/>
              <a:buFont typeface="Proxima Nova"/>
              <a:buChar char="●"/>
              <a:defRPr>
                <a:latin typeface="Proxima Nova"/>
                <a:ea typeface="Proxima Nova"/>
                <a:cs typeface="Proxima Nova"/>
                <a:sym typeface="Proxima Nova"/>
              </a:defRPr>
            </a:lvl7pPr>
            <a:lvl8pPr indent="-317500" lvl="7" marL="3657600" rtl="0">
              <a:lnSpc>
                <a:spcPct val="115000"/>
              </a:lnSpc>
              <a:spcBef>
                <a:spcPts val="0"/>
              </a:spcBef>
              <a:spcAft>
                <a:spcPts val="0"/>
              </a:spcAft>
              <a:buSzPts val="1400"/>
              <a:buFont typeface="Proxima Nova"/>
              <a:buChar char="○"/>
              <a:defRPr>
                <a:latin typeface="Proxima Nova"/>
                <a:ea typeface="Proxima Nova"/>
                <a:cs typeface="Proxima Nova"/>
                <a:sym typeface="Proxima Nova"/>
              </a:defRPr>
            </a:lvl8pPr>
            <a:lvl9pPr indent="-317500" lvl="8" marL="4114800" rtl="0">
              <a:lnSpc>
                <a:spcPct val="115000"/>
              </a:lnSpc>
              <a:spcBef>
                <a:spcPts val="0"/>
              </a:spcBef>
              <a:spcAft>
                <a:spcPts val="0"/>
              </a:spcAft>
              <a:buSzPts val="1400"/>
              <a:buFont typeface="Proxima Nova"/>
              <a:buChar char="■"/>
              <a:defRPr>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Proxima Nova"/>
                <a:ea typeface="Proxima Nova"/>
                <a:cs typeface="Proxima Nova"/>
                <a:sym typeface="Proxima Nova"/>
              </a:defRPr>
            </a:lvl1pPr>
            <a:lvl2pPr lvl="1" rtl="0" algn="r">
              <a:buNone/>
              <a:defRPr sz="1000">
                <a:solidFill>
                  <a:schemeClr val="dk2"/>
                </a:solidFill>
                <a:latin typeface="Proxima Nova"/>
                <a:ea typeface="Proxima Nova"/>
                <a:cs typeface="Proxima Nova"/>
                <a:sym typeface="Proxima Nova"/>
              </a:defRPr>
            </a:lvl2pPr>
            <a:lvl3pPr lvl="2" rtl="0" algn="r">
              <a:buNone/>
              <a:defRPr sz="1000">
                <a:solidFill>
                  <a:schemeClr val="dk2"/>
                </a:solidFill>
                <a:latin typeface="Proxima Nova"/>
                <a:ea typeface="Proxima Nova"/>
                <a:cs typeface="Proxima Nova"/>
                <a:sym typeface="Proxima Nova"/>
              </a:defRPr>
            </a:lvl3pPr>
            <a:lvl4pPr lvl="3" rtl="0" algn="r">
              <a:buNone/>
              <a:defRPr sz="1000">
                <a:solidFill>
                  <a:schemeClr val="dk2"/>
                </a:solidFill>
                <a:latin typeface="Proxima Nova"/>
                <a:ea typeface="Proxima Nova"/>
                <a:cs typeface="Proxima Nova"/>
                <a:sym typeface="Proxima Nova"/>
              </a:defRPr>
            </a:lvl4pPr>
            <a:lvl5pPr lvl="4" rtl="0" algn="r">
              <a:buNone/>
              <a:defRPr sz="1000">
                <a:solidFill>
                  <a:schemeClr val="dk2"/>
                </a:solidFill>
                <a:latin typeface="Proxima Nova"/>
                <a:ea typeface="Proxima Nova"/>
                <a:cs typeface="Proxima Nova"/>
                <a:sym typeface="Proxima Nova"/>
              </a:defRPr>
            </a:lvl5pPr>
            <a:lvl6pPr lvl="5" rtl="0" algn="r">
              <a:buNone/>
              <a:defRPr sz="1000">
                <a:solidFill>
                  <a:schemeClr val="dk2"/>
                </a:solidFill>
                <a:latin typeface="Proxima Nova"/>
                <a:ea typeface="Proxima Nova"/>
                <a:cs typeface="Proxima Nova"/>
                <a:sym typeface="Proxima Nova"/>
              </a:defRPr>
            </a:lvl6pPr>
            <a:lvl7pPr lvl="6" rtl="0" algn="r">
              <a:buNone/>
              <a:defRPr sz="1000">
                <a:solidFill>
                  <a:schemeClr val="dk2"/>
                </a:solidFill>
                <a:latin typeface="Proxima Nova"/>
                <a:ea typeface="Proxima Nova"/>
                <a:cs typeface="Proxima Nova"/>
                <a:sym typeface="Proxima Nova"/>
              </a:defRPr>
            </a:lvl7pPr>
            <a:lvl8pPr lvl="7" rtl="0" algn="r">
              <a:buNone/>
              <a:defRPr sz="1000">
                <a:solidFill>
                  <a:schemeClr val="dk2"/>
                </a:solidFill>
                <a:latin typeface="Proxima Nova"/>
                <a:ea typeface="Proxima Nova"/>
                <a:cs typeface="Proxima Nova"/>
                <a:sym typeface="Proxima Nova"/>
              </a:defRPr>
            </a:lvl8pPr>
            <a:lvl9pPr lvl="8" rtl="0"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7.jpg"/><Relationship Id="rId4" Type="http://schemas.openxmlformats.org/officeDocument/2006/relationships/image" Target="../media/image10.jpg"/><Relationship Id="rId5" Type="http://schemas.openxmlformats.org/officeDocument/2006/relationships/image" Target="../media/image9.jpg"/><Relationship Id="rId6" Type="http://schemas.openxmlformats.org/officeDocument/2006/relationships/image" Target="../media/image1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13.jpg"/><Relationship Id="rId5" Type="http://schemas.openxmlformats.org/officeDocument/2006/relationships/image" Target="../media/image16.jpg"/><Relationship Id="rId6"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2"/>
          <p:cNvPicPr preferRelativeResize="0"/>
          <p:nvPr/>
        </p:nvPicPr>
        <p:blipFill rotWithShape="1">
          <a:blip r:embed="rId3">
            <a:alphaModFix/>
          </a:blip>
          <a:srcRect b="0" l="74301" r="0" t="41656"/>
          <a:stretch/>
        </p:blipFill>
        <p:spPr>
          <a:xfrm>
            <a:off x="5116315" y="0"/>
            <a:ext cx="4027685" cy="5143500"/>
          </a:xfrm>
          <a:prstGeom prst="rect">
            <a:avLst/>
          </a:prstGeom>
          <a:noFill/>
          <a:ln>
            <a:noFill/>
          </a:ln>
        </p:spPr>
      </p:pic>
      <p:sp>
        <p:nvSpPr>
          <p:cNvPr id="59" name="Google Shape;59;p12"/>
          <p:cNvSpPr txBox="1"/>
          <p:nvPr>
            <p:ph type="ctrTitle"/>
          </p:nvPr>
        </p:nvSpPr>
        <p:spPr>
          <a:xfrm>
            <a:off x="0" y="424075"/>
            <a:ext cx="5599800" cy="312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859"/>
              <a:t>Providing Peer Support to the </a:t>
            </a:r>
            <a:endParaRPr sz="3859"/>
          </a:p>
          <a:p>
            <a:pPr indent="0" lvl="0" marL="0" rtl="0" algn="ctr">
              <a:spcBef>
                <a:spcPts val="0"/>
              </a:spcBef>
              <a:spcAft>
                <a:spcPts val="0"/>
              </a:spcAft>
              <a:buSzPts val="990"/>
              <a:buNone/>
            </a:pPr>
            <a:r>
              <a:rPr lang="en" sz="3859"/>
              <a:t>Genetic ALS &amp; FTD Community</a:t>
            </a:r>
            <a:endParaRPr sz="3859"/>
          </a:p>
          <a:p>
            <a:pPr indent="0" lvl="0" marL="0" rtl="0" algn="ctr">
              <a:spcBef>
                <a:spcPts val="0"/>
              </a:spcBef>
              <a:spcAft>
                <a:spcPts val="0"/>
              </a:spcAft>
              <a:buSzPts val="990"/>
              <a:buNone/>
            </a:pPr>
            <a:r>
              <a:rPr lang="en" sz="3559"/>
              <a:t> </a:t>
            </a:r>
            <a:r>
              <a:rPr lang="en" sz="2460">
                <a:solidFill>
                  <a:srgbClr val="0F0F0F"/>
                </a:solidFill>
              </a:rPr>
              <a:t>2023 Alliance Meeting</a:t>
            </a:r>
            <a:endParaRPr sz="2460">
              <a:solidFill>
                <a:srgbClr val="0F0F0F"/>
              </a:solidFill>
            </a:endParaRPr>
          </a:p>
        </p:txBody>
      </p:sp>
      <p:sp>
        <p:nvSpPr>
          <p:cNvPr id="60" name="Google Shape;60;p12"/>
          <p:cNvSpPr txBox="1"/>
          <p:nvPr>
            <p:ph idx="1" type="subTitle"/>
          </p:nvPr>
        </p:nvSpPr>
        <p:spPr>
          <a:xfrm>
            <a:off x="0" y="3927825"/>
            <a:ext cx="5599800" cy="73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rgbClr val="BD4C88"/>
                </a:solidFill>
              </a:rPr>
              <a:t>Jean Swidler &amp; Cassandra Haddad</a:t>
            </a:r>
            <a:endParaRPr b="1">
              <a:solidFill>
                <a:srgbClr val="BD4C8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Peer Support Hour Survey</a:t>
            </a:r>
            <a:endParaRPr/>
          </a:p>
        </p:txBody>
      </p:sp>
      <p:pic>
        <p:nvPicPr>
          <p:cNvPr descr="Forms response chart. Question title: Do you intend to come to any future sessions of the Peer Support Hour? . Number of responses: 9 responses." id="123" name="Google Shape;123;p21" title="Do you intend to come to any future sessions of the Peer Support Hour? "/>
          <p:cNvPicPr preferRelativeResize="0"/>
          <p:nvPr/>
        </p:nvPicPr>
        <p:blipFill rotWithShape="1">
          <a:blip r:embed="rId3">
            <a:alphaModFix/>
          </a:blip>
          <a:srcRect b="7482" l="0" r="6585" t="6012"/>
          <a:stretch/>
        </p:blipFill>
        <p:spPr>
          <a:xfrm>
            <a:off x="0" y="1570525"/>
            <a:ext cx="9143999" cy="3569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Post Support Hour Survey</a:t>
            </a:r>
            <a:endParaRPr/>
          </a:p>
        </p:txBody>
      </p:sp>
      <p:sp>
        <p:nvSpPr>
          <p:cNvPr id="129" name="Google Shape;129;p22"/>
          <p:cNvSpPr txBox="1"/>
          <p:nvPr>
            <p:ph idx="1" type="body"/>
          </p:nvPr>
        </p:nvSpPr>
        <p:spPr>
          <a:xfrm>
            <a:off x="311700" y="1303925"/>
            <a:ext cx="8520600" cy="3722100"/>
          </a:xfrm>
          <a:prstGeom prst="rect">
            <a:avLst/>
          </a:prstGeom>
        </p:spPr>
        <p:txBody>
          <a:bodyPr anchorCtr="0" anchor="ctr" bIns="91425" lIns="91425" spcFirstLastPara="1" rIns="91425" wrap="square" tIns="91425">
            <a:noAutofit/>
          </a:bodyPr>
          <a:lstStyle/>
          <a:p>
            <a:pPr indent="0" lvl="0" marL="0" marR="76200" rtl="0" algn="ctr">
              <a:lnSpc>
                <a:spcPct val="150000"/>
              </a:lnSpc>
              <a:spcBef>
                <a:spcPts val="600"/>
              </a:spcBef>
              <a:spcAft>
                <a:spcPts val="1800"/>
              </a:spcAft>
              <a:buNone/>
            </a:pPr>
            <a:r>
              <a:rPr lang="en" sz="2300">
                <a:solidFill>
                  <a:srgbClr val="202124"/>
                </a:solidFill>
              </a:rPr>
              <a:t>“Do you think the ability to connect with others impacted by Genetic ALS &amp; FTD (outside your family) is important?  If so, please explain why.”</a:t>
            </a:r>
            <a:endParaRPr sz="2300">
              <a:solidFill>
                <a:srgbClr val="20212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Post Support Hour Survey</a:t>
            </a:r>
            <a:endParaRPr/>
          </a:p>
          <a:p>
            <a:pPr indent="0" lvl="0" marL="0" rtl="0" algn="l">
              <a:spcBef>
                <a:spcPts val="0"/>
              </a:spcBef>
              <a:spcAft>
                <a:spcPts val="0"/>
              </a:spcAft>
              <a:buNone/>
            </a:pPr>
            <a:r>
              <a:t/>
            </a:r>
            <a:endParaRPr/>
          </a:p>
        </p:txBody>
      </p:sp>
      <p:sp>
        <p:nvSpPr>
          <p:cNvPr id="135" name="Google Shape;135;p23"/>
          <p:cNvSpPr txBox="1"/>
          <p:nvPr>
            <p:ph idx="1" type="body"/>
          </p:nvPr>
        </p:nvSpPr>
        <p:spPr>
          <a:xfrm>
            <a:off x="311700" y="1492325"/>
            <a:ext cx="8520600" cy="3651300"/>
          </a:xfrm>
          <a:prstGeom prst="rect">
            <a:avLst/>
          </a:prstGeom>
        </p:spPr>
        <p:txBody>
          <a:bodyPr anchorCtr="0" anchor="t" bIns="91425" lIns="91425" spcFirstLastPara="1" rIns="91425" wrap="square" tIns="91425">
            <a:noAutofit/>
          </a:bodyPr>
          <a:lstStyle/>
          <a:p>
            <a:pPr indent="0" lvl="0" marL="0" rtl="0" algn="ctr">
              <a:lnSpc>
                <a:spcPct val="142857"/>
              </a:lnSpc>
              <a:spcBef>
                <a:spcPts val="300"/>
              </a:spcBef>
              <a:spcAft>
                <a:spcPts val="0"/>
              </a:spcAft>
              <a:buNone/>
            </a:pPr>
            <a:r>
              <a:rPr lang="en" sz="2200">
                <a:solidFill>
                  <a:srgbClr val="202124"/>
                </a:solidFill>
              </a:rPr>
              <a:t>“</a:t>
            </a:r>
            <a:r>
              <a:rPr lang="en" sz="2200">
                <a:solidFill>
                  <a:srgbClr val="202124"/>
                </a:solidFill>
              </a:rPr>
              <a:t>Yes, I can’t talk to anyone who truly understands in my day to day life - even my siblings and other relatives don't like to engage on it.”</a:t>
            </a:r>
            <a:endParaRPr sz="2200">
              <a:solidFill>
                <a:srgbClr val="202124"/>
              </a:solidFill>
            </a:endParaRPr>
          </a:p>
          <a:p>
            <a:pPr indent="0" lvl="0" marL="0" rtl="0" algn="ctr">
              <a:lnSpc>
                <a:spcPct val="142857"/>
              </a:lnSpc>
              <a:spcBef>
                <a:spcPts val="1000"/>
              </a:spcBef>
              <a:spcAft>
                <a:spcPts val="0"/>
              </a:spcAft>
              <a:buNone/>
            </a:pPr>
            <a:r>
              <a:rPr lang="en" sz="2200">
                <a:solidFill>
                  <a:srgbClr val="202124"/>
                </a:solidFill>
              </a:rPr>
              <a:t>“To be with others in the same position as me is reassuring and makes me feel better about what I’m going through.”</a:t>
            </a:r>
            <a:endParaRPr sz="2200">
              <a:solidFill>
                <a:srgbClr val="202124"/>
              </a:solidFill>
            </a:endParaRPr>
          </a:p>
          <a:p>
            <a:pPr indent="0" lvl="0" marL="0" rtl="0" algn="ctr">
              <a:lnSpc>
                <a:spcPct val="142857"/>
              </a:lnSpc>
              <a:spcBef>
                <a:spcPts val="1000"/>
              </a:spcBef>
              <a:spcAft>
                <a:spcPts val="1000"/>
              </a:spcAft>
              <a:buNone/>
            </a:pPr>
            <a:r>
              <a:rPr lang="en" sz="2200">
                <a:solidFill>
                  <a:srgbClr val="202124"/>
                </a:solidFill>
              </a:rPr>
              <a:t>“Yes, family dynamics are sometimes so dynamic that having a neutral group to speak with allows different conversations to occur.”</a:t>
            </a:r>
            <a:endParaRPr sz="2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End the Legacy Membership </a:t>
            </a:r>
            <a:endParaRPr/>
          </a:p>
        </p:txBody>
      </p:sp>
      <p:sp>
        <p:nvSpPr>
          <p:cNvPr id="141" name="Google Shape;141;p24"/>
          <p:cNvSpPr txBox="1"/>
          <p:nvPr>
            <p:ph idx="1" type="body"/>
          </p:nvPr>
        </p:nvSpPr>
        <p:spPr>
          <a:xfrm>
            <a:off x="311700" y="1457275"/>
            <a:ext cx="8520600" cy="3698100"/>
          </a:xfrm>
          <a:prstGeom prst="rect">
            <a:avLst/>
          </a:prstGeom>
        </p:spPr>
        <p:txBody>
          <a:bodyPr anchorCtr="0" anchor="t" bIns="91425" lIns="91425" spcFirstLastPara="1" rIns="91425" wrap="square" tIns="91425">
            <a:normAutofit lnSpcReduction="20000"/>
          </a:bodyPr>
          <a:lstStyle/>
          <a:p>
            <a:pPr indent="-368300" lvl="0" marL="457200" rtl="0" algn="l">
              <a:spcBef>
                <a:spcPts val="0"/>
              </a:spcBef>
              <a:spcAft>
                <a:spcPts val="0"/>
              </a:spcAft>
              <a:buSzPts val="2200"/>
              <a:buChar char="●"/>
            </a:pPr>
            <a:r>
              <a:rPr lang="en" sz="2200"/>
              <a:t>Group began on Facebook in 2020, coalesced through 2021 - 2022, officially launched as End the Legacy in January 2023. </a:t>
            </a:r>
            <a:endParaRPr sz="2200"/>
          </a:p>
          <a:p>
            <a:pPr indent="-368300" lvl="0" marL="457200" rtl="0" algn="l">
              <a:spcBef>
                <a:spcPts val="1000"/>
              </a:spcBef>
              <a:spcAft>
                <a:spcPts val="0"/>
              </a:spcAft>
              <a:buSzPts val="2200"/>
              <a:buChar char="●"/>
            </a:pPr>
            <a:r>
              <a:rPr lang="en" sz="2200"/>
              <a:t>Main form of </a:t>
            </a:r>
            <a:r>
              <a:rPr lang="en" sz="2200"/>
              <a:t>participation</a:t>
            </a:r>
            <a:r>
              <a:rPr lang="en" sz="2200"/>
              <a:t> is weekly meeting attendance </a:t>
            </a:r>
            <a:r>
              <a:rPr lang="en" sz="2200"/>
              <a:t>with 20 impacted attendees each week. </a:t>
            </a:r>
            <a:endParaRPr sz="2200"/>
          </a:p>
          <a:p>
            <a:pPr indent="-368300" lvl="0" marL="457200" rtl="0" algn="l">
              <a:spcBef>
                <a:spcPts val="1000"/>
              </a:spcBef>
              <a:spcAft>
                <a:spcPts val="0"/>
              </a:spcAft>
              <a:buSzPts val="2200"/>
              <a:buChar char="●"/>
            </a:pPr>
            <a:r>
              <a:rPr lang="en" sz="2200"/>
              <a:t>55 members participated in 5 or more meetings in the first 6 months of 2023.</a:t>
            </a:r>
            <a:endParaRPr sz="2200"/>
          </a:p>
          <a:p>
            <a:pPr indent="-368300" lvl="0" marL="457200" rtl="0" algn="l">
              <a:spcBef>
                <a:spcPts val="1000"/>
              </a:spcBef>
              <a:spcAft>
                <a:spcPts val="1000"/>
              </a:spcAft>
              <a:buSzPts val="2200"/>
              <a:buChar char="●"/>
            </a:pPr>
            <a:r>
              <a:rPr lang="en" sz="2200"/>
              <a:t>Topics include pertinent news to our community; debate on issues impacting us; plans for our work; and plans for how we will engage with industry, regulators, and researchers. </a:t>
            </a: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Survey of Most Engaged ETL Members </a:t>
            </a:r>
            <a:endParaRPr/>
          </a:p>
        </p:txBody>
      </p:sp>
      <p:pic>
        <p:nvPicPr>
          <p:cNvPr descr="Forms response chart. Question title: How are you impacted by Genetic ALS &amp; FTD? . Number of responses: 33 responses." id="147" name="Google Shape;147;p25" title="How are you impacted by Genetic ALS &amp; FTD? "/>
          <p:cNvPicPr preferRelativeResize="0"/>
          <p:nvPr/>
        </p:nvPicPr>
        <p:blipFill rotWithShape="1">
          <a:blip r:embed="rId3">
            <a:alphaModFix/>
          </a:blip>
          <a:srcRect b="7684" l="2881" r="3275" t="5877"/>
          <a:stretch/>
        </p:blipFill>
        <p:spPr>
          <a:xfrm>
            <a:off x="311700" y="1727100"/>
            <a:ext cx="8800479" cy="3416400"/>
          </a:xfrm>
          <a:prstGeom prst="rect">
            <a:avLst/>
          </a:prstGeom>
          <a:noFill/>
          <a:ln>
            <a:noFill/>
          </a:ln>
        </p:spPr>
      </p:pic>
      <p:sp>
        <p:nvSpPr>
          <p:cNvPr id="148" name="Google Shape;148;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Anonymous survey of 55 members in June 2023 with 33 Responses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Survey of Most Engaged ETL Members </a:t>
            </a:r>
            <a:endParaRPr/>
          </a:p>
          <a:p>
            <a:pPr indent="0" lvl="0" marL="0" rtl="0" algn="l">
              <a:spcBef>
                <a:spcPts val="0"/>
              </a:spcBef>
              <a:spcAft>
                <a:spcPts val="0"/>
              </a:spcAft>
              <a:buNone/>
            </a:pPr>
            <a:r>
              <a:t/>
            </a:r>
            <a:endParaRPr/>
          </a:p>
        </p:txBody>
      </p:sp>
      <p:pic>
        <p:nvPicPr>
          <p:cNvPr descr="Forms response chart. Question title: Do you feel more or less optimistic about your future when considering you or your loved one being at risk of Genetic ALS and FTD since you became involved with End the Legacy? . Number of responses: 33 responses." id="154" name="Google Shape;154;p26" title="Do you feel more or less optimistic about your future when considering you or your loved one being at risk of Genetic ALS and FTD since you became involved with End the Legacy? "/>
          <p:cNvPicPr preferRelativeResize="0"/>
          <p:nvPr/>
        </p:nvPicPr>
        <p:blipFill rotWithShape="1">
          <a:blip r:embed="rId3">
            <a:alphaModFix/>
          </a:blip>
          <a:srcRect b="7173" l="0" r="0" t="5022"/>
          <a:stretch/>
        </p:blipFill>
        <p:spPr>
          <a:xfrm>
            <a:off x="46875" y="1653894"/>
            <a:ext cx="8785425" cy="34983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Survey of Most Engaged ETL Members </a:t>
            </a:r>
            <a:endParaRPr/>
          </a:p>
          <a:p>
            <a:pPr indent="0" lvl="0" marL="0" rtl="0" algn="l">
              <a:spcBef>
                <a:spcPts val="0"/>
              </a:spcBef>
              <a:spcAft>
                <a:spcPts val="0"/>
              </a:spcAft>
              <a:buNone/>
            </a:pPr>
            <a:r>
              <a:t/>
            </a:r>
            <a:endParaRPr/>
          </a:p>
        </p:txBody>
      </p:sp>
      <p:pic>
        <p:nvPicPr>
          <p:cNvPr descr="Forms response chart. Question title:  Participating in research as a participant either in observational research where recordings of you are taken, or interventional research, where you may be asked to take a drug or other intervention to see what changes occur to you,  can bring with it feelings of unease for a person at risk of genetic als or ftd (or as a loved one). When contrasting how you would think of this type of research before becoming involved with End the Legacy to how you feel now after becoming involved   - are you more or less likely to consider participating in research? . Number of responses: 33 responses." id="160" name="Google Shape;160;p27" title=" Participating in research as a participant either in observational research where recordings of you are taken, or interventional research, where you may be asked to take a drug or other intervention to see what changes occur to you,  can bring with it feelings of unease for a person at risk of genetic als or ftd (or as a loved one). When contrasting how you would think of this type of research before becoming involved with End the Legacy to how you feel now after becoming involved   - are you more or less likely to consider participating in research? "/>
          <p:cNvPicPr preferRelativeResize="0"/>
          <p:nvPr/>
        </p:nvPicPr>
        <p:blipFill rotWithShape="1">
          <a:blip r:embed="rId3">
            <a:alphaModFix/>
          </a:blip>
          <a:srcRect b="6694" l="0" r="0" t="6477"/>
          <a:stretch/>
        </p:blipFill>
        <p:spPr>
          <a:xfrm>
            <a:off x="46875" y="1589825"/>
            <a:ext cx="9097124" cy="3582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Survey of Most Engaged ETL Members </a:t>
            </a:r>
            <a:endParaRPr/>
          </a:p>
          <a:p>
            <a:pPr indent="0" lvl="0" marL="0" rtl="0" algn="l">
              <a:spcBef>
                <a:spcPts val="0"/>
              </a:spcBef>
              <a:spcAft>
                <a:spcPts val="0"/>
              </a:spcAft>
              <a:buNone/>
            </a:pPr>
            <a:r>
              <a:t/>
            </a:r>
            <a:endParaRPr/>
          </a:p>
        </p:txBody>
      </p:sp>
      <p:pic>
        <p:nvPicPr>
          <p:cNvPr descr="Forms response chart. Question title: It is reasonable and to be expected that the knowledge that you or a loved one is at risk of Genetic ALS or FTD may sometimes bring on feelings of distress or worry about the future.  Since becoming involved with End the Legacy , how have any feelings of distress manifested? . Number of responses: 33 responses." id="166" name="Google Shape;166;p28" title="It is reasonable and to be expected that the knowledge that you or a loved one is at risk of Genetic ALS or FTD may sometimes bring on feelings of distress or worry about the future.  Since becoming involved with End the Legacy , how have any feelings of distress manifested? "/>
          <p:cNvPicPr preferRelativeResize="0"/>
          <p:nvPr/>
        </p:nvPicPr>
        <p:blipFill rotWithShape="1">
          <a:blip r:embed="rId3">
            <a:alphaModFix/>
          </a:blip>
          <a:srcRect b="6978" l="0" r="0" t="6109"/>
          <a:stretch/>
        </p:blipFill>
        <p:spPr>
          <a:xfrm>
            <a:off x="46875" y="1783550"/>
            <a:ext cx="9097124" cy="3304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Survey of Most Engaged ETL Members </a:t>
            </a:r>
            <a:endParaRPr/>
          </a:p>
          <a:p>
            <a:pPr indent="0" lvl="0" marL="0" rtl="0" algn="l">
              <a:spcBef>
                <a:spcPts val="0"/>
              </a:spcBef>
              <a:spcAft>
                <a:spcPts val="0"/>
              </a:spcAft>
              <a:buNone/>
            </a:pPr>
            <a:r>
              <a:t/>
            </a:r>
            <a:endParaRPr/>
          </a:p>
        </p:txBody>
      </p:sp>
      <p:pic>
        <p:nvPicPr>
          <p:cNvPr descr="Forms response chart. Question title: Has being involved in an organized Genetic ALS &amp; FTD community impacted your overall feeling of well being? And if so, how? . Number of responses: 33 responses." id="172" name="Google Shape;172;p29" title="Has being involved in an organized Genetic ALS &amp; FTD community impacted your overall feeling of well being? And if so, how? "/>
          <p:cNvPicPr preferRelativeResize="0"/>
          <p:nvPr/>
        </p:nvPicPr>
        <p:blipFill rotWithShape="1">
          <a:blip r:embed="rId3">
            <a:alphaModFix/>
          </a:blip>
          <a:srcRect b="-85" l="0" r="0" t="5441"/>
          <a:stretch/>
        </p:blipFill>
        <p:spPr>
          <a:xfrm>
            <a:off x="46875" y="1530700"/>
            <a:ext cx="9097124" cy="3612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Survey of Most Engaged ETL Members </a:t>
            </a:r>
            <a:endParaRPr/>
          </a:p>
          <a:p>
            <a:pPr indent="0" lvl="0" marL="0" rtl="0" algn="l">
              <a:spcBef>
                <a:spcPts val="0"/>
              </a:spcBef>
              <a:spcAft>
                <a:spcPts val="0"/>
              </a:spcAft>
              <a:buNone/>
            </a:pPr>
            <a:r>
              <a:t/>
            </a:r>
            <a:endParaRPr/>
          </a:p>
        </p:txBody>
      </p:sp>
      <p:sp>
        <p:nvSpPr>
          <p:cNvPr id="178" name="Google Shape;178;p30"/>
          <p:cNvSpPr txBox="1"/>
          <p:nvPr>
            <p:ph idx="1" type="body"/>
          </p:nvPr>
        </p:nvSpPr>
        <p:spPr>
          <a:xfrm>
            <a:off x="311700" y="1533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rgbClr val="0F0F0F"/>
                </a:solidFill>
              </a:rPr>
              <a:t>“In your own words how has being involved impacted you? What would you tell people about the group?”</a:t>
            </a:r>
            <a:endParaRPr sz="2300">
              <a:solidFill>
                <a:srgbClr val="0F0F0F"/>
              </a:solidFill>
            </a:endParaRPr>
          </a:p>
          <a:p>
            <a:pPr indent="0" lvl="0" marL="0" rtl="0" algn="l">
              <a:spcBef>
                <a:spcPts val="1200"/>
              </a:spcBef>
              <a:spcAft>
                <a:spcPts val="0"/>
              </a:spcAft>
              <a:buNone/>
            </a:pPr>
            <a:r>
              <a:rPr lang="en" sz="2300">
                <a:solidFill>
                  <a:srgbClr val="0F0F0F"/>
                </a:solidFill>
              </a:rPr>
              <a:t>Response Themes: </a:t>
            </a:r>
            <a:endParaRPr sz="2300">
              <a:solidFill>
                <a:srgbClr val="0F0F0F"/>
              </a:solidFill>
            </a:endParaRPr>
          </a:p>
          <a:p>
            <a:pPr indent="-374650" lvl="0" marL="457200" rtl="0" algn="l">
              <a:spcBef>
                <a:spcPts val="1200"/>
              </a:spcBef>
              <a:spcAft>
                <a:spcPts val="0"/>
              </a:spcAft>
              <a:buClr>
                <a:srgbClr val="0F0F0F"/>
              </a:buClr>
              <a:buSzPts val="2300"/>
              <a:buAutoNum type="arabicPeriod"/>
            </a:pPr>
            <a:r>
              <a:rPr lang="en" sz="2300">
                <a:solidFill>
                  <a:srgbClr val="0F0F0F"/>
                </a:solidFill>
              </a:rPr>
              <a:t>Community &amp; Support </a:t>
            </a:r>
            <a:endParaRPr sz="2300">
              <a:solidFill>
                <a:srgbClr val="0F0F0F"/>
              </a:solidFill>
            </a:endParaRPr>
          </a:p>
          <a:p>
            <a:pPr indent="-374650" lvl="0" marL="457200" rtl="0" algn="l">
              <a:spcBef>
                <a:spcPts val="0"/>
              </a:spcBef>
              <a:spcAft>
                <a:spcPts val="0"/>
              </a:spcAft>
              <a:buClr>
                <a:srgbClr val="0F0F0F"/>
              </a:buClr>
              <a:buSzPts val="2300"/>
              <a:buAutoNum type="arabicPeriod"/>
            </a:pPr>
            <a:r>
              <a:rPr lang="en" sz="2300">
                <a:solidFill>
                  <a:srgbClr val="0F0F0F"/>
                </a:solidFill>
              </a:rPr>
              <a:t>Empowerment &amp; Advocacy</a:t>
            </a:r>
            <a:endParaRPr sz="2300">
              <a:solidFill>
                <a:srgbClr val="0F0F0F"/>
              </a:solidFill>
            </a:endParaRPr>
          </a:p>
          <a:p>
            <a:pPr indent="-374650" lvl="0" marL="457200" rtl="0" algn="l">
              <a:spcBef>
                <a:spcPts val="0"/>
              </a:spcBef>
              <a:spcAft>
                <a:spcPts val="0"/>
              </a:spcAft>
              <a:buClr>
                <a:srgbClr val="0F0F0F"/>
              </a:buClr>
              <a:buSzPts val="2300"/>
              <a:buAutoNum type="arabicPeriod"/>
            </a:pPr>
            <a:r>
              <a:rPr lang="en" sz="2300">
                <a:solidFill>
                  <a:srgbClr val="0F0F0F"/>
                </a:solidFill>
              </a:rPr>
              <a:t>Purpose &amp; Hope</a:t>
            </a:r>
            <a:endParaRPr sz="2300">
              <a:solidFill>
                <a:srgbClr val="0F0F0F"/>
              </a:solidFill>
            </a:endParaRPr>
          </a:p>
          <a:p>
            <a:pPr indent="-374650" lvl="0" marL="457200" rtl="0" algn="l">
              <a:spcBef>
                <a:spcPts val="0"/>
              </a:spcBef>
              <a:spcAft>
                <a:spcPts val="0"/>
              </a:spcAft>
              <a:buClr>
                <a:srgbClr val="0F0F0F"/>
              </a:buClr>
              <a:buSzPts val="2300"/>
              <a:buAutoNum type="arabicPeriod"/>
            </a:pPr>
            <a:r>
              <a:rPr lang="en" sz="2300">
                <a:solidFill>
                  <a:srgbClr val="0F0F0F"/>
                </a:solidFill>
              </a:rPr>
              <a:t>Education &amp; Information</a:t>
            </a:r>
            <a:endParaRPr sz="2300">
              <a:solidFill>
                <a:srgbClr val="0F0F0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Cassandra Haddad</a:t>
            </a:r>
            <a:endParaRPr/>
          </a:p>
        </p:txBody>
      </p:sp>
      <p:pic>
        <p:nvPicPr>
          <p:cNvPr id="66" name="Google Shape;66;p13"/>
          <p:cNvPicPr preferRelativeResize="0"/>
          <p:nvPr/>
        </p:nvPicPr>
        <p:blipFill rotWithShape="1">
          <a:blip r:embed="rId3">
            <a:alphaModFix/>
          </a:blip>
          <a:srcRect b="0" l="25850" r="34971" t="14081"/>
          <a:stretch/>
        </p:blipFill>
        <p:spPr>
          <a:xfrm>
            <a:off x="5586034" y="1611775"/>
            <a:ext cx="3256765" cy="3379325"/>
          </a:xfrm>
          <a:prstGeom prst="rect">
            <a:avLst/>
          </a:prstGeom>
          <a:noFill/>
          <a:ln>
            <a:noFill/>
          </a:ln>
        </p:spPr>
      </p:pic>
      <p:pic>
        <p:nvPicPr>
          <p:cNvPr id="67" name="Google Shape;67;p13"/>
          <p:cNvPicPr preferRelativeResize="0"/>
          <p:nvPr/>
        </p:nvPicPr>
        <p:blipFill rotWithShape="1">
          <a:blip r:embed="rId4">
            <a:alphaModFix/>
          </a:blip>
          <a:srcRect b="57646" l="33613" r="50246" t="9695"/>
          <a:stretch/>
        </p:blipFill>
        <p:spPr>
          <a:xfrm>
            <a:off x="284172" y="1611775"/>
            <a:ext cx="1654954" cy="2224749"/>
          </a:xfrm>
          <a:prstGeom prst="rect">
            <a:avLst/>
          </a:prstGeom>
          <a:noFill/>
          <a:ln>
            <a:noFill/>
          </a:ln>
        </p:spPr>
      </p:pic>
      <p:pic>
        <p:nvPicPr>
          <p:cNvPr id="68" name="Google Shape;68;p13"/>
          <p:cNvPicPr preferRelativeResize="0"/>
          <p:nvPr/>
        </p:nvPicPr>
        <p:blipFill rotWithShape="1">
          <a:blip r:embed="rId5">
            <a:alphaModFix/>
          </a:blip>
          <a:srcRect b="0" l="21985" r="33980" t="0"/>
          <a:stretch/>
        </p:blipFill>
        <p:spPr>
          <a:xfrm>
            <a:off x="2160350" y="2613950"/>
            <a:ext cx="1482799" cy="2224751"/>
          </a:xfrm>
          <a:prstGeom prst="rect">
            <a:avLst/>
          </a:prstGeom>
          <a:noFill/>
          <a:ln>
            <a:noFill/>
          </a:ln>
        </p:spPr>
      </p:pic>
      <p:pic>
        <p:nvPicPr>
          <p:cNvPr id="69" name="Google Shape;69;p13"/>
          <p:cNvPicPr preferRelativeResize="0"/>
          <p:nvPr/>
        </p:nvPicPr>
        <p:blipFill>
          <a:blip r:embed="rId6">
            <a:alphaModFix/>
          </a:blip>
          <a:stretch>
            <a:fillRect/>
          </a:stretch>
        </p:blipFill>
        <p:spPr>
          <a:xfrm>
            <a:off x="3864375" y="1611775"/>
            <a:ext cx="1482793" cy="22247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Survey of Most Engaged ETL Members </a:t>
            </a:r>
            <a:endParaRPr/>
          </a:p>
          <a:p>
            <a:pPr indent="0" lvl="0" marL="0" rtl="0" algn="l">
              <a:spcBef>
                <a:spcPts val="0"/>
              </a:spcBef>
              <a:spcAft>
                <a:spcPts val="0"/>
              </a:spcAft>
              <a:buNone/>
            </a:pPr>
            <a:r>
              <a:t/>
            </a:r>
            <a:endParaRPr/>
          </a:p>
        </p:txBody>
      </p:sp>
      <p:sp>
        <p:nvSpPr>
          <p:cNvPr id="184" name="Google Shape;184;p31"/>
          <p:cNvSpPr txBox="1"/>
          <p:nvPr>
            <p:ph idx="1" type="body"/>
          </p:nvPr>
        </p:nvSpPr>
        <p:spPr>
          <a:xfrm>
            <a:off x="0" y="1685300"/>
            <a:ext cx="9144000" cy="3458100"/>
          </a:xfrm>
          <a:prstGeom prst="rect">
            <a:avLst/>
          </a:prstGeom>
        </p:spPr>
        <p:txBody>
          <a:bodyPr anchorCtr="0" anchor="t" bIns="91425" lIns="91425" spcFirstLastPara="1" rIns="91425" wrap="square" tIns="91425">
            <a:noAutofit/>
          </a:bodyPr>
          <a:lstStyle/>
          <a:p>
            <a:pPr indent="0" lvl="0" marL="0" rtl="0" algn="ctr">
              <a:lnSpc>
                <a:spcPct val="142857"/>
              </a:lnSpc>
              <a:spcBef>
                <a:spcPts val="300"/>
              </a:spcBef>
              <a:spcAft>
                <a:spcPts val="0"/>
              </a:spcAft>
              <a:buNone/>
            </a:pPr>
            <a:r>
              <a:rPr lang="en" sz="2000">
                <a:solidFill>
                  <a:srgbClr val="202124"/>
                </a:solidFill>
              </a:rPr>
              <a:t>“Being involved in ETL has helped me feel less isolated in the sea of uncertainty and anguish that familial ALS and FTD brings. The collective motivation, passion, and strength of its members provides desperately needed hope for the future and creates a voice that deserves to be heard loud and clear.”</a:t>
            </a:r>
            <a:endParaRPr sz="2000">
              <a:solidFill>
                <a:srgbClr val="202124"/>
              </a:solidFill>
            </a:endParaRPr>
          </a:p>
          <a:p>
            <a:pPr indent="0" lvl="0" marL="0" rtl="0" algn="ctr">
              <a:lnSpc>
                <a:spcPct val="142857"/>
              </a:lnSpc>
              <a:spcBef>
                <a:spcPts val="1000"/>
              </a:spcBef>
              <a:spcAft>
                <a:spcPts val="1000"/>
              </a:spcAft>
              <a:buNone/>
            </a:pPr>
            <a:r>
              <a:rPr lang="en" sz="2000">
                <a:solidFill>
                  <a:srgbClr val="202124"/>
                </a:solidFill>
              </a:rPr>
              <a:t>“The help and support from ETL is immense, being part of a group of gene carriers and those at risk means everything. You don’t need to explain the trauma that you experience because everyone automatically understands.”</a:t>
            </a:r>
            <a:endParaRPr sz="2000">
              <a:solidFill>
                <a:srgbClr val="202124"/>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Survey of Most Engaged ETL Members </a:t>
            </a:r>
            <a:endParaRPr/>
          </a:p>
          <a:p>
            <a:pPr indent="0" lvl="0" marL="0" rtl="0" algn="l">
              <a:spcBef>
                <a:spcPts val="0"/>
              </a:spcBef>
              <a:spcAft>
                <a:spcPts val="0"/>
              </a:spcAft>
              <a:buNone/>
            </a:pPr>
            <a:r>
              <a:t/>
            </a:r>
            <a:endParaRPr/>
          </a:p>
        </p:txBody>
      </p:sp>
      <p:sp>
        <p:nvSpPr>
          <p:cNvPr id="190" name="Google Shape;190;p32"/>
          <p:cNvSpPr txBox="1"/>
          <p:nvPr>
            <p:ph idx="1" type="body"/>
          </p:nvPr>
        </p:nvSpPr>
        <p:spPr>
          <a:xfrm>
            <a:off x="311700" y="1585225"/>
            <a:ext cx="8520600" cy="3302400"/>
          </a:xfrm>
          <a:prstGeom prst="rect">
            <a:avLst/>
          </a:prstGeom>
        </p:spPr>
        <p:txBody>
          <a:bodyPr anchorCtr="0" anchor="t" bIns="91425" lIns="91425" spcFirstLastPara="1" rIns="91425" wrap="square" tIns="91425">
            <a:normAutofit/>
          </a:bodyPr>
          <a:lstStyle/>
          <a:p>
            <a:pPr indent="0" lvl="0" marL="0" rtl="0" algn="ctr">
              <a:lnSpc>
                <a:spcPct val="142857"/>
              </a:lnSpc>
              <a:spcBef>
                <a:spcPts val="300"/>
              </a:spcBef>
              <a:spcAft>
                <a:spcPts val="0"/>
              </a:spcAft>
              <a:buNone/>
            </a:pPr>
            <a:r>
              <a:rPr lang="en" sz="2350">
                <a:solidFill>
                  <a:srgbClr val="202124"/>
                </a:solidFill>
              </a:rPr>
              <a:t>“I found like minded trailblazers that help erase any doubt one might have when it comes to genetic testing. The decision is not taken lightly. Knowing people who can ultimately benefit from such a decision helps.”</a:t>
            </a:r>
            <a:endParaRPr sz="2350">
              <a:solidFill>
                <a:srgbClr val="202124"/>
              </a:solidFill>
            </a:endParaRPr>
          </a:p>
          <a:p>
            <a:pPr indent="0" lvl="0" marL="0" rtl="0" algn="ctr">
              <a:lnSpc>
                <a:spcPct val="142857"/>
              </a:lnSpc>
              <a:spcBef>
                <a:spcPts val="1000"/>
              </a:spcBef>
              <a:spcAft>
                <a:spcPts val="1000"/>
              </a:spcAft>
              <a:buNone/>
            </a:pPr>
            <a:r>
              <a:rPr lang="en" sz="2350">
                <a:solidFill>
                  <a:srgbClr val="202124"/>
                </a:solidFill>
              </a:rPr>
              <a:t>“It made me realize how much of an impact I can make in policy, research, and in my ALS community.”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3"/>
          <p:cNvSpPr txBox="1"/>
          <p:nvPr>
            <p:ph type="title"/>
          </p:nvPr>
        </p:nvSpPr>
        <p:spPr>
          <a:xfrm>
            <a:off x="211650" y="474600"/>
            <a:ext cx="8520600" cy="466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9000"/>
              <a:t>“</a:t>
            </a:r>
            <a:r>
              <a:rPr lang="en" sz="9000"/>
              <a:t>I no longer feel </a:t>
            </a:r>
            <a:endParaRPr sz="9000"/>
          </a:p>
          <a:p>
            <a:pPr indent="0" lvl="0" marL="0" rtl="0" algn="ctr">
              <a:spcBef>
                <a:spcPts val="0"/>
              </a:spcBef>
              <a:spcAft>
                <a:spcPts val="0"/>
              </a:spcAft>
              <a:buSzPts val="990"/>
              <a:buNone/>
            </a:pPr>
            <a:r>
              <a:rPr lang="en" sz="9000"/>
              <a:t>alone.”</a:t>
            </a:r>
            <a:endParaRPr sz="9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34"/>
          <p:cNvPicPr preferRelativeResize="0"/>
          <p:nvPr/>
        </p:nvPicPr>
        <p:blipFill>
          <a:blip r:embed="rId3">
            <a:alphaModFix/>
          </a:blip>
          <a:stretch>
            <a:fillRect/>
          </a:stretch>
        </p:blipFill>
        <p:spPr>
          <a:xfrm>
            <a:off x="0" y="715776"/>
            <a:ext cx="4079726" cy="4048326"/>
          </a:xfrm>
          <a:prstGeom prst="rect">
            <a:avLst/>
          </a:prstGeom>
          <a:noFill/>
          <a:ln>
            <a:noFill/>
          </a:ln>
        </p:spPr>
      </p:pic>
      <p:pic>
        <p:nvPicPr>
          <p:cNvPr id="201" name="Google Shape;201;p34"/>
          <p:cNvPicPr preferRelativeResize="0"/>
          <p:nvPr/>
        </p:nvPicPr>
        <p:blipFill>
          <a:blip r:embed="rId4">
            <a:alphaModFix/>
          </a:blip>
          <a:stretch>
            <a:fillRect/>
          </a:stretch>
        </p:blipFill>
        <p:spPr>
          <a:xfrm>
            <a:off x="4079725" y="462200"/>
            <a:ext cx="3857499" cy="3509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Jean Swidler</a:t>
            </a:r>
            <a:endParaRPr/>
          </a:p>
        </p:txBody>
      </p:sp>
      <p:pic>
        <p:nvPicPr>
          <p:cNvPr id="75" name="Google Shape;75;p14"/>
          <p:cNvPicPr preferRelativeResize="0"/>
          <p:nvPr/>
        </p:nvPicPr>
        <p:blipFill rotWithShape="1">
          <a:blip r:embed="rId3">
            <a:alphaModFix/>
          </a:blip>
          <a:srcRect b="0" l="0" r="47271" t="23838"/>
          <a:stretch/>
        </p:blipFill>
        <p:spPr>
          <a:xfrm>
            <a:off x="2360862" y="2189812"/>
            <a:ext cx="1991325" cy="2633312"/>
          </a:xfrm>
          <a:prstGeom prst="rect">
            <a:avLst/>
          </a:prstGeom>
          <a:noFill/>
          <a:ln>
            <a:noFill/>
          </a:ln>
        </p:spPr>
      </p:pic>
      <p:pic>
        <p:nvPicPr>
          <p:cNvPr id="76" name="Google Shape;76;p14"/>
          <p:cNvPicPr preferRelativeResize="0"/>
          <p:nvPr/>
        </p:nvPicPr>
        <p:blipFill>
          <a:blip r:embed="rId4">
            <a:alphaModFix/>
          </a:blip>
          <a:stretch>
            <a:fillRect/>
          </a:stretch>
        </p:blipFill>
        <p:spPr>
          <a:xfrm>
            <a:off x="195380" y="1348030"/>
            <a:ext cx="2083500" cy="2447433"/>
          </a:xfrm>
          <a:prstGeom prst="rect">
            <a:avLst/>
          </a:prstGeom>
          <a:noFill/>
          <a:ln>
            <a:noFill/>
          </a:ln>
        </p:spPr>
      </p:pic>
      <p:pic>
        <p:nvPicPr>
          <p:cNvPr id="77" name="Google Shape;77;p14"/>
          <p:cNvPicPr preferRelativeResize="0"/>
          <p:nvPr/>
        </p:nvPicPr>
        <p:blipFill rotWithShape="1">
          <a:blip r:embed="rId5">
            <a:alphaModFix/>
          </a:blip>
          <a:srcRect b="0" l="48825" r="0" t="19074"/>
          <a:stretch/>
        </p:blipFill>
        <p:spPr>
          <a:xfrm>
            <a:off x="4611088" y="1177300"/>
            <a:ext cx="2190500" cy="2308925"/>
          </a:xfrm>
          <a:prstGeom prst="rect">
            <a:avLst/>
          </a:prstGeom>
          <a:noFill/>
          <a:ln>
            <a:noFill/>
          </a:ln>
        </p:spPr>
      </p:pic>
      <p:pic>
        <p:nvPicPr>
          <p:cNvPr id="78" name="Google Shape;78;p14"/>
          <p:cNvPicPr preferRelativeResize="0"/>
          <p:nvPr/>
        </p:nvPicPr>
        <p:blipFill rotWithShape="1">
          <a:blip r:embed="rId6">
            <a:alphaModFix/>
          </a:blip>
          <a:srcRect b="19895" l="22257" r="42855" t="22784"/>
          <a:stretch/>
        </p:blipFill>
        <p:spPr>
          <a:xfrm>
            <a:off x="6930300" y="2222810"/>
            <a:ext cx="2083502" cy="25673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Landscape prior to End the Legacy</a:t>
            </a:r>
            <a:endParaRPr/>
          </a:p>
        </p:txBody>
      </p:sp>
      <p:sp>
        <p:nvSpPr>
          <p:cNvPr id="84" name="Google Shape;84;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81000" lvl="0" marL="457200" rtl="0" algn="l">
              <a:spcBef>
                <a:spcPts val="0"/>
              </a:spcBef>
              <a:spcAft>
                <a:spcPts val="0"/>
              </a:spcAft>
              <a:buSzPts val="2400"/>
              <a:buChar char="●"/>
            </a:pPr>
            <a:r>
              <a:rPr lang="en" sz="2400"/>
              <a:t>No dedicated support groups, limited ways to connect.</a:t>
            </a:r>
            <a:endParaRPr sz="2400"/>
          </a:p>
          <a:p>
            <a:pPr indent="-381000" lvl="0" marL="457200" rtl="0" algn="l">
              <a:spcBef>
                <a:spcPts val="1000"/>
              </a:spcBef>
              <a:spcAft>
                <a:spcPts val="0"/>
              </a:spcAft>
              <a:buSzPts val="2400"/>
              <a:buChar char="●"/>
            </a:pPr>
            <a:r>
              <a:rPr lang="en" sz="2400"/>
              <a:t>No representation of the genetic community when issues impacting us  were being discussed.</a:t>
            </a:r>
            <a:endParaRPr sz="2400"/>
          </a:p>
          <a:p>
            <a:pPr indent="-381000" lvl="0" marL="457200" rtl="0" algn="l">
              <a:spcBef>
                <a:spcPts val="1000"/>
              </a:spcBef>
              <a:spcAft>
                <a:spcPts val="0"/>
              </a:spcAft>
              <a:buSzPts val="2400"/>
              <a:buChar char="●"/>
            </a:pPr>
            <a:r>
              <a:rPr lang="en" sz="2400"/>
              <a:t>At Risk Community considered a “third rail” situation by many. </a:t>
            </a:r>
            <a:endParaRPr sz="2400"/>
          </a:p>
          <a:p>
            <a:pPr indent="-381000" lvl="0" marL="457200" rtl="0" algn="l">
              <a:spcBef>
                <a:spcPts val="1000"/>
              </a:spcBef>
              <a:spcAft>
                <a:spcPts val="0"/>
              </a:spcAft>
              <a:buSzPts val="2400"/>
              <a:buChar char="●"/>
            </a:pPr>
            <a:r>
              <a:rPr lang="en" sz="2400"/>
              <a:t>Our health in relation to our risk not considered at all. </a:t>
            </a:r>
            <a:endParaRPr sz="2400"/>
          </a:p>
          <a:p>
            <a:pPr indent="0" lvl="0" marL="0" rtl="0" algn="l">
              <a:spcBef>
                <a:spcPts val="1000"/>
              </a:spcBef>
              <a:spcAft>
                <a:spcPts val="1200"/>
              </a:spcAft>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Models of Patient Led Adult Onset Inherited Disease Communities</a:t>
            </a:r>
            <a:endParaRPr/>
          </a:p>
        </p:txBody>
      </p:sp>
      <p:pic>
        <p:nvPicPr>
          <p:cNvPr id="90" name="Google Shape;90;p16"/>
          <p:cNvPicPr preferRelativeResize="0"/>
          <p:nvPr/>
        </p:nvPicPr>
        <p:blipFill>
          <a:blip r:embed="rId3">
            <a:alphaModFix/>
          </a:blip>
          <a:stretch>
            <a:fillRect/>
          </a:stretch>
        </p:blipFill>
        <p:spPr>
          <a:xfrm>
            <a:off x="572700" y="1865175"/>
            <a:ext cx="2790825" cy="1314450"/>
          </a:xfrm>
          <a:prstGeom prst="rect">
            <a:avLst/>
          </a:prstGeom>
          <a:noFill/>
          <a:ln>
            <a:noFill/>
          </a:ln>
        </p:spPr>
      </p:pic>
      <p:pic>
        <p:nvPicPr>
          <p:cNvPr id="91" name="Google Shape;91;p16"/>
          <p:cNvPicPr preferRelativeResize="0"/>
          <p:nvPr/>
        </p:nvPicPr>
        <p:blipFill>
          <a:blip r:embed="rId4">
            <a:alphaModFix/>
          </a:blip>
          <a:stretch>
            <a:fillRect/>
          </a:stretch>
        </p:blipFill>
        <p:spPr>
          <a:xfrm>
            <a:off x="4784375" y="1941363"/>
            <a:ext cx="3582025" cy="1229825"/>
          </a:xfrm>
          <a:prstGeom prst="rect">
            <a:avLst/>
          </a:prstGeom>
          <a:noFill/>
          <a:ln>
            <a:noFill/>
          </a:ln>
        </p:spPr>
      </p:pic>
      <p:pic>
        <p:nvPicPr>
          <p:cNvPr id="92" name="Google Shape;92;p16"/>
          <p:cNvPicPr preferRelativeResize="0"/>
          <p:nvPr/>
        </p:nvPicPr>
        <p:blipFill>
          <a:blip r:embed="rId5">
            <a:alphaModFix/>
          </a:blip>
          <a:stretch>
            <a:fillRect/>
          </a:stretch>
        </p:blipFill>
        <p:spPr>
          <a:xfrm>
            <a:off x="2110025" y="3790025"/>
            <a:ext cx="4923950" cy="729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End the Legacy - Mission Statement</a:t>
            </a:r>
            <a:endParaRPr/>
          </a:p>
        </p:txBody>
      </p:sp>
      <p:sp>
        <p:nvSpPr>
          <p:cNvPr id="98" name="Google Shape;98;p17"/>
          <p:cNvSpPr txBox="1"/>
          <p:nvPr>
            <p:ph idx="1" type="body"/>
          </p:nvPr>
        </p:nvSpPr>
        <p:spPr>
          <a:xfrm>
            <a:off x="311700" y="1452775"/>
            <a:ext cx="8520600" cy="3522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1018"/>
              <a:buNone/>
            </a:pPr>
            <a:r>
              <a:rPr lang="en" sz="2412"/>
              <a:t>Mission: </a:t>
            </a:r>
            <a:r>
              <a:rPr lang="en" sz="2412"/>
              <a:t>The Genetic ALS &amp; FTD community is large and growing. ALS &amp; FTD are terminal conditions, and being at a heightened risk for them can have profound impacts on people and families. We organized Genetic ALS &amp; FTD: End the Legacy to provide educational and support resources to, encourage and promote research about, and advocate for the Genetic ALS &amp; FTD community.</a:t>
            </a:r>
            <a:endParaRPr sz="2412"/>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Peer Support  </a:t>
            </a:r>
            <a:endParaRPr/>
          </a:p>
        </p:txBody>
      </p:sp>
      <p:sp>
        <p:nvSpPr>
          <p:cNvPr id="104" name="Google Shape;104;p18"/>
          <p:cNvSpPr txBox="1"/>
          <p:nvPr>
            <p:ph idx="1" type="body"/>
          </p:nvPr>
        </p:nvSpPr>
        <p:spPr>
          <a:xfrm>
            <a:off x="311700" y="16096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We chose to address having Peer</a:t>
            </a:r>
            <a:r>
              <a:rPr lang="en" sz="2400"/>
              <a:t> Support as it was identified as a top need. </a:t>
            </a:r>
            <a:endParaRPr sz="2400"/>
          </a:p>
          <a:p>
            <a:pPr indent="0" lvl="0" marL="0" rtl="0" algn="l">
              <a:spcBef>
                <a:spcPts val="1000"/>
              </a:spcBef>
              <a:spcAft>
                <a:spcPts val="1000"/>
              </a:spcAft>
              <a:buNone/>
            </a:pPr>
            <a:r>
              <a:rPr lang="en" sz="2400"/>
              <a:t>Brainstorming with experienced </a:t>
            </a:r>
            <a:r>
              <a:rPr lang="en" sz="2400"/>
              <a:t>mental health professionals and</a:t>
            </a:r>
            <a:r>
              <a:rPr lang="en" sz="2400"/>
              <a:t> </a:t>
            </a:r>
            <a:r>
              <a:rPr lang="en" sz="2400"/>
              <a:t>Huntington's</a:t>
            </a:r>
            <a:r>
              <a:rPr lang="en" sz="2400"/>
              <a:t> Disease social workers led to the development of a peer support hour run by volunteers.</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Peer Support Hour</a:t>
            </a:r>
            <a:endParaRPr/>
          </a:p>
        </p:txBody>
      </p:sp>
      <p:sp>
        <p:nvSpPr>
          <p:cNvPr id="110" name="Google Shape;110;p19"/>
          <p:cNvSpPr txBox="1"/>
          <p:nvPr>
            <p:ph idx="1" type="body"/>
          </p:nvPr>
        </p:nvSpPr>
        <p:spPr>
          <a:xfrm>
            <a:off x="311700" y="1533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SzPts val="2300"/>
              <a:buChar char="●"/>
            </a:pPr>
            <a:r>
              <a:rPr lang="en" sz="2300"/>
              <a:t>52 sign ups resulted in </a:t>
            </a:r>
            <a:r>
              <a:rPr lang="en" sz="2300"/>
              <a:t>26 unique attendees</a:t>
            </a:r>
            <a:r>
              <a:rPr lang="en" sz="2300"/>
              <a:t> over</a:t>
            </a:r>
            <a:r>
              <a:rPr lang="en" sz="2300"/>
              <a:t> 5 sessions averaging 10 </a:t>
            </a:r>
            <a:r>
              <a:rPr lang="en" sz="2300"/>
              <a:t>people</a:t>
            </a:r>
            <a:r>
              <a:rPr lang="en" sz="2300"/>
              <a:t> per session</a:t>
            </a:r>
            <a:endParaRPr sz="2300"/>
          </a:p>
          <a:p>
            <a:pPr indent="-374650" lvl="0" marL="457200" rtl="0" algn="l">
              <a:spcBef>
                <a:spcPts val="1000"/>
              </a:spcBef>
              <a:spcAft>
                <a:spcPts val="0"/>
              </a:spcAft>
              <a:buSzPts val="2300"/>
              <a:buChar char="●"/>
            </a:pPr>
            <a:r>
              <a:rPr lang="en" sz="2300"/>
              <a:t>S</a:t>
            </a:r>
            <a:r>
              <a:rPr lang="en" sz="2300"/>
              <a:t>ign-up form includes education on our safety </a:t>
            </a:r>
            <a:r>
              <a:rPr lang="en" sz="2300"/>
              <a:t>protocol</a:t>
            </a:r>
            <a:r>
              <a:rPr lang="en" sz="2300"/>
              <a:t> &amp; affirms we are a peer run support effort, not medical care</a:t>
            </a:r>
            <a:endParaRPr sz="2300"/>
          </a:p>
          <a:p>
            <a:pPr indent="-374650" lvl="0" marL="457200" rtl="0" algn="l">
              <a:spcBef>
                <a:spcPts val="1000"/>
              </a:spcBef>
              <a:spcAft>
                <a:spcPts val="1000"/>
              </a:spcAft>
              <a:buSzPts val="2300"/>
              <a:buChar char="●"/>
            </a:pPr>
            <a:r>
              <a:rPr lang="en" sz="2300"/>
              <a:t>Facilitated by Linde Jacobs, MAPT carrier and registered nurse </a:t>
            </a:r>
            <a:endParaRPr sz="2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Post Support Hour Survey </a:t>
            </a:r>
            <a:endParaRPr/>
          </a:p>
        </p:txBody>
      </p:sp>
      <p:sp>
        <p:nvSpPr>
          <p:cNvPr id="116" name="Google Shape;116;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Anonymous Survey, Emailed to all Attendees, Answered by 9 </a:t>
            </a:r>
            <a:endParaRPr/>
          </a:p>
        </p:txBody>
      </p:sp>
      <p:pic>
        <p:nvPicPr>
          <p:cNvPr descr="Forms response chart. Question title: Did you feel the Genetic ALS &amp; FTD Peer Support Hour you attended was beneficial to you? . Number of responses: 9 responses." id="117" name="Google Shape;117;p20" title="Did you feel the Genetic ALS &amp; FTD Peer Support Hour you attended was beneficial to you? "/>
          <p:cNvPicPr preferRelativeResize="0"/>
          <p:nvPr/>
        </p:nvPicPr>
        <p:blipFill rotWithShape="1">
          <a:blip r:embed="rId3">
            <a:alphaModFix/>
          </a:blip>
          <a:srcRect b="8122" l="0" r="7646" t="7267"/>
          <a:stretch/>
        </p:blipFill>
        <p:spPr>
          <a:xfrm>
            <a:off x="67579" y="1650900"/>
            <a:ext cx="8847821" cy="3416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TL">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